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2" r:id="rId3"/>
    <p:sldId id="273" r:id="rId4"/>
    <p:sldId id="271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6" r:id="rId14"/>
    <p:sldId id="277" r:id="rId15"/>
    <p:sldId id="275" r:id="rId16"/>
    <p:sldId id="267" r:id="rId17"/>
    <p:sldId id="268" r:id="rId18"/>
    <p:sldId id="265" r:id="rId19"/>
    <p:sldId id="266" r:id="rId20"/>
    <p:sldId id="270" r:id="rId21"/>
    <p:sldId id="274" r:id="rId22"/>
    <p:sldId id="2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574" autoAdjust="0"/>
    <p:restoredTop sz="94255" autoAdjust="0"/>
  </p:normalViewPr>
  <p:slideViewPr>
    <p:cSldViewPr snapToGrid="0">
      <p:cViewPr varScale="1">
        <p:scale>
          <a:sx n="69" d="100"/>
          <a:sy n="69" d="100"/>
        </p:scale>
        <p:origin x="-300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B97C0-9351-472C-A4BF-848CB1C9B64F}" type="datetimeFigureOut">
              <a:rPr lang="en-US" smtClean="0"/>
              <a:pPr/>
              <a:t>3/20/2018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310B1-ED31-454F-AAC2-76EE028733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97460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310B1-ED31-454F-AAC2-76EE028733F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794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4DEBD0-D8A0-49B9-883C-8609D681B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F0220B7-38F1-438F-9628-1FF7806A8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E1CC8E0-EFE9-4541-961D-C6C399E5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5EAB7-DC74-42C1-9C60-DB99E270C7F0}" type="datetime1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8B800C1-0DA4-4960-8616-FEA4903F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D8CFA30-CA4C-44F5-9DDA-E0CE3B36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9518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81039B-7348-4195-B908-E236CD42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BA57A3A-883A-48AC-844D-FD6E4E069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24789F1-767D-45F2-9490-6441E6E4D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4BFB-7834-4833-B46A-231BD439F7EF}" type="datetime1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30E757-1E29-4A4B-BCF7-F266D4D21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61C3D8-587B-4801-BA1F-2EC92F584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2300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F26E352-14E4-4C3C-820C-8EE9E810FB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EF9A6B1-34E4-4C19-9527-85D2B4695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6EC9F71-9DE0-49E5-8F6E-31F315A6A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8924C-0B08-4D3C-9867-87F386D21299}" type="datetime1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88DA165-0DED-499A-8083-8F1E28B8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E58DAC3-0DFC-47E5-B002-578E4C01E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461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327196-15BF-47CD-AEE6-3043556E5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2B417F-73F7-4C85-B7CF-B0F7E69E3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38FA06-0657-4DBB-857A-D3DF5B945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3E00-4EF9-47E4-A0F1-BAED3E4B9D29}" type="datetime1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7E22E30-A9BE-465C-B1A8-0BCAE538F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10D6AC-C0E7-401B-BCF8-D79089C59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1397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AA46EE-FF04-483C-9E68-67E843652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04B0C0E-57CE-4BD4-85F2-8C6DE5AA6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2A8F26D-EFE9-4338-8AA7-5AE319728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4F18B-CD80-4EC7-8720-F77EF5F825A1}" type="datetime1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3743AE6-4810-4B07-82BE-2FAF85080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2E4A262-94C4-47D2-AB78-DC13C15A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906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508EEB-6AE0-4D8D-AEA8-51706389D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5E8B83A-0C81-43A6-B0FD-F8534222B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A1DC125-E5B7-453F-9F03-AF24B48B1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D56F3D6-74DB-4A5A-BC1B-5F75B57A3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0C7A9-B7AF-454C-9F67-A8C0F5215BF3}" type="datetime1">
              <a:rPr lang="en-US" smtClean="0"/>
              <a:pPr/>
              <a:t>3/20/2018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D8147F6-1FA3-4D57-B32C-A3BAF8D02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9CF575F-D0B6-4601-A33D-42462C87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6724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A90B9C-F06A-4AE9-AC6C-96B704D52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42DD298-4E63-48A7-9D83-00DC550A0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8FB6A6-8AF6-4C68-AD84-ED8B28FAB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A0BD36F-78FE-4965-AD14-38C8CC68D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F24B04F-EC35-4CD6-81A6-E008D6A39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8BA55E5-2568-40CC-ADE6-0D844CB8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25559-1C5C-4520-93F2-5C83D3E0EDA1}" type="datetime1">
              <a:rPr lang="en-US" smtClean="0"/>
              <a:pPr/>
              <a:t>3/20/2018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887EF4A-0B89-4AE9-9890-98D7B056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BB4B984-6787-4317-9B88-E07A3730B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778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4ACA89-4BF4-4A39-8FF3-630C89993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C4389EC-7DD8-4104-BDC8-57C31BD1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F3C4E-FE95-423D-8008-9F05374EA1F8}" type="datetime1">
              <a:rPr lang="en-US" smtClean="0"/>
              <a:pPr/>
              <a:t>3/20/2018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8D7AEA8-FC17-4546-AFF8-A5709AC3E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EA9FA2F-198B-48A4-8227-678266DA6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0569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C98C9F2-D119-4705-AA61-82C2A2765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D7FA6-4C74-4C2F-A208-FED78606A81B}" type="datetime1">
              <a:rPr lang="en-US" smtClean="0"/>
              <a:pPr/>
              <a:t>3/20/2018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CE8DF99-8E69-47AD-9615-CFDA6F7A5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F84BD8E-21F2-4F8E-A8E7-76B70622C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354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0E0E79-9579-4366-A047-B637FD9D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BF38B97-79E2-4E7C-B3B7-A3DC635FB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B6C5181-926C-4058-A75F-0ADDC0BA9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D2DA0D6-E04B-40E8-8E5B-9418E6C1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5BAAD-BE26-432C-A521-58511E4E9E37}" type="datetime1">
              <a:rPr lang="en-US" smtClean="0"/>
              <a:pPr/>
              <a:t>3/20/2018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9558C7C-DA54-4986-936C-F428D8CD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0A0C1AC-AB2F-44C3-9CBB-78047B7D2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3714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B2BA2F-F2DA-455E-9007-DB6F50593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6E70710-9383-4F87-B723-31B3F108D1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AC02E2A-A95D-4541-BBE0-526F690C6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DB06840-3046-4464-8704-5EEA7EB6A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B5F0-A7C4-43DE-B669-3B5F77E244AA}" type="datetime1">
              <a:rPr lang="en-US" smtClean="0"/>
              <a:pPr/>
              <a:t>3/20/2018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E3339A9-EA1F-4CC6-9F5E-022A3C3CB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B22439C-330E-4A58-9C2A-BF1A4FE83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91014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B47E00-52A6-4968-BC46-1666BFC4A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F2BA24D-730A-49C2-A90D-A8F586BF8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ADA26C-C1FE-427D-8AAB-C4E9622A0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E1F51-8ED6-4F08-B706-CBDDFE46AE55}" type="datetime1">
              <a:rPr lang="en-US" smtClean="0"/>
              <a:pPr/>
              <a:t>3/20/2018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322C41F-8C8F-4CC0-8C96-9673ED202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9AF7147-60AB-4DC3-83A1-845F402A1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E1491-256F-4A5D-A8D0-E6563EBF9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798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6C919F-9371-4137-BAF5-A68FCC732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0533" y="2148553"/>
            <a:ext cx="9144000" cy="2387600"/>
          </a:xfrm>
        </p:spPr>
        <p:txBody>
          <a:bodyPr>
            <a:noAutofit/>
          </a:bodyPr>
          <a:lstStyle/>
          <a:p>
            <a:r>
              <a:rPr lang="ru-RU" sz="5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Хинолинкарбоновые</a:t>
            </a:r>
            <a:r>
              <a:rPr lang="ru-RU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кислоты как перспективные биологически активные вещества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Колба">
            <a:extLst>
              <a:ext uri="{FF2B5EF4-FFF2-40B4-BE49-F238E27FC236}">
                <a16:creationId xmlns:a16="http://schemas.microsoft.com/office/drawing/2014/main" xmlns="" id="{2E38D6AF-35D5-4215-9225-534613BC3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1003759">
            <a:off x="9745269" y="2620674"/>
            <a:ext cx="2367039" cy="2367039"/>
          </a:xfrm>
          <a:prstGeom prst="rect">
            <a:avLst/>
          </a:prstGeom>
        </p:spPr>
      </p:pic>
      <p:pic>
        <p:nvPicPr>
          <p:cNvPr id="7" name="Рисунок 6" descr="Мензурка">
            <a:extLst>
              <a:ext uri="{FF2B5EF4-FFF2-40B4-BE49-F238E27FC236}">
                <a16:creationId xmlns:a16="http://schemas.microsoft.com/office/drawing/2014/main" xmlns="" id="{F385EFFC-52D8-44B1-8657-BDB99E1FE1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474763">
            <a:off x="44125" y="60667"/>
            <a:ext cx="1880053" cy="1880053"/>
          </a:xfrm>
          <a:prstGeom prst="rect">
            <a:avLst/>
          </a:prstGeom>
        </p:spPr>
      </p:pic>
      <p:pic>
        <p:nvPicPr>
          <p:cNvPr id="11" name="Рисунок 10" descr="Пробирки">
            <a:extLst>
              <a:ext uri="{FF2B5EF4-FFF2-40B4-BE49-F238E27FC236}">
                <a16:creationId xmlns:a16="http://schemas.microsoft.com/office/drawing/2014/main" xmlns="" id="{0B27D520-75F7-483F-8BBD-AF9C4E2307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193836">
            <a:off x="231934" y="4636235"/>
            <a:ext cx="2076439" cy="2076439"/>
          </a:xfrm>
          <a:prstGeom prst="rect">
            <a:avLst/>
          </a:prstGeom>
        </p:spPr>
      </p:pic>
      <p:pic>
        <p:nvPicPr>
          <p:cNvPr id="13" name="Рисунок 12" descr="Микроскоп">
            <a:extLst>
              <a:ext uri="{FF2B5EF4-FFF2-40B4-BE49-F238E27FC236}">
                <a16:creationId xmlns:a16="http://schemas.microsoft.com/office/drawing/2014/main" xmlns="" id="{8AD269DE-028C-4E2C-8114-9912442BE0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636986" y="4714160"/>
            <a:ext cx="2097643" cy="2097643"/>
          </a:xfrm>
          <a:prstGeom prst="rect">
            <a:avLst/>
          </a:prstGeom>
        </p:spPr>
      </p:pic>
      <p:pic>
        <p:nvPicPr>
          <p:cNvPr id="15" name="Рисунок 14" descr="Медицина">
            <a:extLst>
              <a:ext uri="{FF2B5EF4-FFF2-40B4-BE49-F238E27FC236}">
                <a16:creationId xmlns:a16="http://schemas.microsoft.com/office/drawing/2014/main" xmlns="" id="{CBF7BC62-E619-4DEF-8041-D7BF4AAC50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152862" y="-230277"/>
            <a:ext cx="1691243" cy="1691243"/>
          </a:xfrm>
          <a:prstGeom prst="rect">
            <a:avLst/>
          </a:prstGeom>
        </p:spPr>
      </p:pic>
      <p:pic>
        <p:nvPicPr>
          <p:cNvPr id="17" name="Рисунок 16" descr="Мозг в голове">
            <a:extLst>
              <a:ext uri="{FF2B5EF4-FFF2-40B4-BE49-F238E27FC236}">
                <a16:creationId xmlns:a16="http://schemas.microsoft.com/office/drawing/2014/main" xmlns="" id="{52491367-C914-490C-81D7-279C9D2E48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19719934">
            <a:off x="17233" y="1937698"/>
            <a:ext cx="2548155" cy="2548155"/>
          </a:xfrm>
          <a:prstGeom prst="rect">
            <a:avLst/>
          </a:prstGeom>
        </p:spPr>
      </p:pic>
      <p:pic>
        <p:nvPicPr>
          <p:cNvPr id="19" name="Рисунок 18" descr="Лекарство">
            <a:extLst>
              <a:ext uri="{FF2B5EF4-FFF2-40B4-BE49-F238E27FC236}">
                <a16:creationId xmlns:a16="http://schemas.microsoft.com/office/drawing/2014/main" xmlns="" id="{5DF4D94F-235A-4210-9543-5739BF88A7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1133436">
            <a:off x="10033969" y="168501"/>
            <a:ext cx="1978556" cy="1978556"/>
          </a:xfrm>
          <a:prstGeom prst="rect">
            <a:avLst/>
          </a:prstGeom>
        </p:spPr>
      </p:pic>
      <p:pic>
        <p:nvPicPr>
          <p:cNvPr id="21" name="Рисунок 20" descr="ДНК">
            <a:extLst>
              <a:ext uri="{FF2B5EF4-FFF2-40B4-BE49-F238E27FC236}">
                <a16:creationId xmlns:a16="http://schemas.microsoft.com/office/drawing/2014/main" xmlns="" id="{5A118CD8-4960-4524-BA0E-B397DEDCDC5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 rot="19987216">
            <a:off x="8443154" y="4629239"/>
            <a:ext cx="2201373" cy="220137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10A110C-CC30-427E-92E2-AD49B489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094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16062C-CF68-4C9C-A992-1FD7D12431FC}"/>
              </a:ext>
            </a:extLst>
          </p:cNvPr>
          <p:cNvSpPr txBox="1"/>
          <p:nvPr/>
        </p:nvSpPr>
        <p:spPr>
          <a:xfrm>
            <a:off x="4238172" y="518905"/>
            <a:ext cx="4041199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АКТУАЛЬНАЯ ПРОБЛЕМА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598099-AFF2-467D-9C94-BC65C8460BFB}"/>
              </a:ext>
            </a:extLst>
          </p:cNvPr>
          <p:cNvSpPr txBox="1"/>
          <p:nvPr/>
        </p:nvSpPr>
        <p:spPr>
          <a:xfrm>
            <a:off x="510988" y="2123923"/>
            <a:ext cx="390135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подходящих методов синтеза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40354F-CE50-4AF2-8E8E-4F355CBDC94E}"/>
              </a:ext>
            </a:extLst>
          </p:cNvPr>
          <p:cNvSpPr txBox="1"/>
          <p:nvPr/>
        </p:nvSpPr>
        <p:spPr>
          <a:xfrm>
            <a:off x="7409329" y="2123923"/>
            <a:ext cx="4052047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биологической активности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: изогнутая влево 7">
            <a:extLst>
              <a:ext uri="{FF2B5EF4-FFF2-40B4-BE49-F238E27FC236}">
                <a16:creationId xmlns:a16="http://schemas.microsoft.com/office/drawing/2014/main" xmlns="" id="{E333C103-DFFB-4BFB-9481-2DD0F7666454}"/>
              </a:ext>
            </a:extLst>
          </p:cNvPr>
          <p:cNvSpPr/>
          <p:nvPr/>
        </p:nvSpPr>
        <p:spPr>
          <a:xfrm rot="18278106">
            <a:off x="8929862" y="176760"/>
            <a:ext cx="813057" cy="2007730"/>
          </a:xfrm>
          <a:prstGeom prst="curvedLeftArrow">
            <a:avLst>
              <a:gd name="adj1" fmla="val 25000"/>
              <a:gd name="adj2" fmla="val 45324"/>
              <a:gd name="adj3" fmla="val 30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Стрелка: изогнутая вправо 8">
            <a:extLst>
              <a:ext uri="{FF2B5EF4-FFF2-40B4-BE49-F238E27FC236}">
                <a16:creationId xmlns:a16="http://schemas.microsoft.com/office/drawing/2014/main" xmlns="" id="{BAF451ED-57B5-474F-932C-6C12D16B8258}"/>
              </a:ext>
            </a:extLst>
          </p:cNvPr>
          <p:cNvSpPr/>
          <p:nvPr/>
        </p:nvSpPr>
        <p:spPr>
          <a:xfrm rot="3422960">
            <a:off x="2777672" y="221840"/>
            <a:ext cx="830616" cy="1952712"/>
          </a:xfrm>
          <a:prstGeom prst="curvedRightArrow">
            <a:avLst>
              <a:gd name="adj1" fmla="val 25000"/>
              <a:gd name="adj2" fmla="val 4563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A4E5A5E-1652-4801-A57D-0B9A3BC5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z="2400" b="1" smtClean="0"/>
              <a:pPr/>
              <a:t>10</a:t>
            </a:fld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154511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FB6ED6-5B12-47E9-A2A8-CDD8F67F14F2}"/>
              </a:ext>
            </a:extLst>
          </p:cNvPr>
          <p:cNvSpPr txBox="1"/>
          <p:nvPr/>
        </p:nvSpPr>
        <p:spPr>
          <a:xfrm>
            <a:off x="4316324" y="2323959"/>
            <a:ext cx="367378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78681C7-1185-41D1-BB7F-DA7955E753EC}"/>
              </a:ext>
            </a:extLst>
          </p:cNvPr>
          <p:cNvSpPr txBox="1"/>
          <p:nvPr/>
        </p:nvSpPr>
        <p:spPr>
          <a:xfrm>
            <a:off x="-21709" y="585205"/>
            <a:ext cx="2914777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методов синтеза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3A36F4-1914-4AD6-8BE2-F0EF2B623FBA}"/>
              </a:ext>
            </a:extLst>
          </p:cNvPr>
          <p:cNvSpPr txBox="1"/>
          <p:nvPr/>
        </p:nvSpPr>
        <p:spPr>
          <a:xfrm>
            <a:off x="3724303" y="3730051"/>
            <a:ext cx="4820413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химических и физических свойств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BC04FD-D69E-4D4F-B494-2BF52A517A58}"/>
              </a:ext>
            </a:extLst>
          </p:cNvPr>
          <p:cNvSpPr txBox="1"/>
          <p:nvPr/>
        </p:nvSpPr>
        <p:spPr>
          <a:xfrm>
            <a:off x="8563425" y="585205"/>
            <a:ext cx="362857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Потверждение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структуры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xmlns="" id="{60EF72DB-D12C-4133-B82D-A37A761BD1B4}"/>
              </a:ext>
            </a:extLst>
          </p:cNvPr>
          <p:cNvSpPr/>
          <p:nvPr/>
        </p:nvSpPr>
        <p:spPr>
          <a:xfrm rot="19805411">
            <a:off x="7388042" y="1727191"/>
            <a:ext cx="1234320" cy="300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Стрелка: влево 13">
            <a:extLst>
              <a:ext uri="{FF2B5EF4-FFF2-40B4-BE49-F238E27FC236}">
                <a16:creationId xmlns:a16="http://schemas.microsoft.com/office/drawing/2014/main" xmlns="" id="{D392420E-E4D4-4CD2-A897-235BFA455BAD}"/>
              </a:ext>
            </a:extLst>
          </p:cNvPr>
          <p:cNvSpPr/>
          <p:nvPr/>
        </p:nvSpPr>
        <p:spPr>
          <a:xfrm rot="1693273">
            <a:off x="2809110" y="1702204"/>
            <a:ext cx="1526056" cy="294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xmlns="" id="{0F5FCDD7-7D29-4206-87FB-177514B7AD8A}"/>
              </a:ext>
            </a:extLst>
          </p:cNvPr>
          <p:cNvSpPr/>
          <p:nvPr/>
        </p:nvSpPr>
        <p:spPr>
          <a:xfrm>
            <a:off x="5922913" y="3102776"/>
            <a:ext cx="351277" cy="627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F19DDDD-B84F-40B3-AC74-0B118851C5FF}"/>
              </a:ext>
            </a:extLst>
          </p:cNvPr>
          <p:cNvSpPr txBox="1"/>
          <p:nvPr/>
        </p:nvSpPr>
        <p:spPr>
          <a:xfrm>
            <a:off x="3690397" y="190892"/>
            <a:ext cx="3932259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температуры плавления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4F9F0F5-FB28-40D6-AA8F-FB34AEFE6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z="2400" b="1" smtClean="0"/>
              <a:pPr/>
              <a:t>11</a:t>
            </a:fld>
            <a:endParaRPr lang="en-US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A310392-D89A-4AE6-BEAA-E4C9A241CC52}"/>
              </a:ext>
            </a:extLst>
          </p:cNvPr>
          <p:cNvSpPr txBox="1"/>
          <p:nvPr/>
        </p:nvSpPr>
        <p:spPr>
          <a:xfrm>
            <a:off x="-21709" y="6140142"/>
            <a:ext cx="662895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 ЯМР </a:t>
            </a:r>
            <a:r>
              <a:rPr lang="ru-RU" sz="4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cs633620.vk.me/v633620561/23e44/Vib2gnxs2V0.jpg">
            <a:extLst>
              <a:ext uri="{FF2B5EF4-FFF2-40B4-BE49-F238E27FC236}">
                <a16:creationId xmlns:a16="http://schemas.microsoft.com/office/drawing/2014/main" xmlns="" id="{84C9F6BE-928D-4183-BD0E-AC433CACE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6823" r="25058"/>
          <a:stretch>
            <a:fillRect/>
          </a:stretch>
        </p:blipFill>
        <p:spPr bwMode="auto">
          <a:xfrm>
            <a:off x="0" y="0"/>
            <a:ext cx="36140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E06ABB4B-2693-4E34-BF63-902C97886BC1}"/>
              </a:ext>
            </a:extLst>
          </p:cNvPr>
          <p:cNvCxnSpPr>
            <a:cxnSpLocks/>
          </p:cNvCxnSpPr>
          <p:nvPr/>
        </p:nvCxnSpPr>
        <p:spPr>
          <a:xfrm flipH="1">
            <a:off x="1999061" y="939148"/>
            <a:ext cx="1990460" cy="2338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B430D74-3918-4ADA-AF74-0D517DB20F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709" y="96357"/>
            <a:ext cx="8434189" cy="62238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9EBD85D-F79F-44F3-B204-247BC7039E3C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0"/>
            <a:ext cx="9144000" cy="523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865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20" grpId="0" animBg="1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62C532-AE6F-4490-8B2C-8BC280B4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82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схема реакции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59F4B6D1-DA7A-4D11-BECD-46154810F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569" y="192727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354C6CA-0683-4380-A744-539AD87EC33B}"/>
              </a:ext>
            </a:extLst>
          </p:cNvPr>
          <p:cNvSpPr/>
          <p:nvPr/>
        </p:nvSpPr>
        <p:spPr>
          <a:xfrm>
            <a:off x="3048000" y="5793681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ru-RU" sz="2800" b="1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BrC</a:t>
            </a:r>
            <a:r>
              <a:rPr lang="ru-RU" sz="2800" b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800" b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 =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ru-RU" sz="2800" b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ОН</a:t>
            </a:r>
            <a:endParaRPr lang="en-US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7D77B325-00CE-4FFD-BE18-9B4E72992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4101" y="287644"/>
            <a:ext cx="162321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0A3993D5-65E5-4BCC-BB8B-A68EABD15953}"/>
              </a:ext>
            </a:extLst>
          </p:cNvPr>
          <p:cNvSpPr/>
          <p:nvPr/>
        </p:nvSpPr>
        <p:spPr>
          <a:xfrm>
            <a:off x="6788278" y="3982924"/>
            <a:ext cx="1858077" cy="1517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2FA4F51-3DFD-4F02-9A5D-9ED403BD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z="2400" b="1" smtClean="0"/>
              <a:pPr/>
              <a:t>12</a:t>
            </a:fld>
            <a:endParaRPr lang="en-US" sz="2400" b="1"/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="" xmlns:a16="http://schemas.microsoft.com/office/drawing/2014/main" id="{5152F898-B450-4B75-82E3-FFAA6803FD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57869827"/>
              </p:ext>
            </p:extLst>
          </p:nvPr>
        </p:nvGraphicFramePr>
        <p:xfrm>
          <a:off x="2150324" y="607382"/>
          <a:ext cx="7831876" cy="5336157"/>
        </p:xfrm>
        <a:graphic>
          <a:graphicData uri="http://schemas.openxmlformats.org/presentationml/2006/ole">
            <p:oleObj spid="_x0000_s5156" name="ChemSketch" r:id="rId3" imgW="6973920" imgH="473832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90851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z="2400" smtClean="0"/>
              <a:pPr/>
              <a:t>13</a:t>
            </a:fld>
            <a:endParaRPr lang="en-US" sz="24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967"/>
          <a:stretch>
            <a:fillRect/>
          </a:stretch>
        </p:blipFill>
        <p:spPr bwMode="auto">
          <a:xfrm>
            <a:off x="949850" y="233616"/>
            <a:ext cx="10272331" cy="540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322047" y="5835134"/>
            <a:ext cx="2128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ИК спектр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4294634" y="6070661"/>
            <a:ext cx="294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Спектр ЯМР </a:t>
            </a:r>
            <a:r>
              <a:rPr lang="ru-RU" sz="32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8979" t="16255" r="25602" b="8745"/>
          <a:stretch/>
        </p:blipFill>
        <p:spPr bwMode="auto">
          <a:xfrm>
            <a:off x="506355" y="0"/>
            <a:ext cx="10999595" cy="6080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5721927" cy="27154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z="2400" smtClean="0"/>
              <a:pPr/>
              <a:t>15</a:t>
            </a:fld>
            <a:endParaRPr lang="en-US" sz="2400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20684" t="40779" r="13415" b="28993"/>
          <a:stretch/>
        </p:blipFill>
        <p:spPr bwMode="auto">
          <a:xfrm>
            <a:off x="221672" y="1551710"/>
            <a:ext cx="11804073" cy="3574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35188" y="5571898"/>
            <a:ext cx="24557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Масс-спектр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D:\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15509" y="282776"/>
            <a:ext cx="13277850" cy="6279495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C7A54D-7EA7-4D68-971C-5A522C01D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32191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амино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-4-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'-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бромфенил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хинолин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-2-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карбоновая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производное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7" name="Рисунок 6" descr="http://cs633620.vk.me/v633620561/23f66/5xemk2elQc4.jpg">
            <a:extLst>
              <a:ext uri="{FF2B5EF4-FFF2-40B4-BE49-F238E27FC236}">
                <a16:creationId xmlns:a16="http://schemas.microsoft.com/office/drawing/2014/main" xmlns="" id="{C1A9DC78-BE69-49AC-9957-8C26821DD7DA}"/>
              </a:ext>
            </a:extLst>
          </p:cNvPr>
          <p:cNvPicPr/>
          <p:nvPr/>
        </p:nvPicPr>
        <p:blipFill rotWithShape="1">
          <a:blip r:embed="rId3" cstate="print"/>
          <a:srcRect l="25169" t="34632" r="24981" b="32664"/>
          <a:stretch/>
        </p:blipFill>
        <p:spPr bwMode="auto">
          <a:xfrm>
            <a:off x="4760685" y="4241347"/>
            <a:ext cx="2934685" cy="2616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DD72D5-5CFC-4080-A574-C9D17C46AB85}"/>
              </a:ext>
            </a:extLst>
          </p:cNvPr>
          <p:cNvSpPr txBox="1"/>
          <p:nvPr/>
        </p:nvSpPr>
        <p:spPr>
          <a:xfrm>
            <a:off x="8171606" y="1085718"/>
            <a:ext cx="3801803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-инфекционный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129160-82E4-4144-A58D-4875EF2AAF8E}"/>
              </a:ext>
            </a:extLst>
          </p:cNvPr>
          <p:cNvSpPr txBox="1"/>
          <p:nvPr/>
        </p:nvSpPr>
        <p:spPr>
          <a:xfrm>
            <a:off x="8877299" y="2842488"/>
            <a:ext cx="309611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-вирусный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7B43558-D8C3-4C83-B7E9-27527AD3AC37}"/>
              </a:ext>
            </a:extLst>
          </p:cNvPr>
          <p:cNvSpPr txBox="1"/>
          <p:nvPr/>
        </p:nvSpPr>
        <p:spPr>
          <a:xfrm>
            <a:off x="8520111" y="4687822"/>
            <a:ext cx="345329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-судорожный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3232C902-B57E-4DD5-8404-F660A58E44A6}"/>
              </a:ext>
            </a:extLst>
          </p:cNvPr>
          <p:cNvCxnSpPr>
            <a:cxnSpLocks/>
          </p:cNvCxnSpPr>
          <p:nvPr/>
        </p:nvCxnSpPr>
        <p:spPr>
          <a:xfrm>
            <a:off x="3999671" y="2588023"/>
            <a:ext cx="4520440" cy="2099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905F871A-980C-429E-BF2A-D469027DCD33}"/>
              </a:ext>
            </a:extLst>
          </p:cNvPr>
          <p:cNvCxnSpPr>
            <a:cxnSpLocks/>
          </p:cNvCxnSpPr>
          <p:nvPr/>
        </p:nvCxnSpPr>
        <p:spPr>
          <a:xfrm>
            <a:off x="3999671" y="2588023"/>
            <a:ext cx="4877628" cy="602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F3FC305A-BFA1-4FFF-888B-106F48093AC1}"/>
              </a:ext>
            </a:extLst>
          </p:cNvPr>
          <p:cNvCxnSpPr>
            <a:cxnSpLocks/>
          </p:cNvCxnSpPr>
          <p:nvPr/>
        </p:nvCxnSpPr>
        <p:spPr>
          <a:xfrm flipV="1">
            <a:off x="4024931" y="1772416"/>
            <a:ext cx="4171935" cy="815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D534D46-A8A8-4A2D-BEAC-DD7385D0F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z="2400" b="1" smtClean="0"/>
              <a:pPr/>
              <a:t>16</a:t>
            </a:fld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1149829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59028AC-B4C5-4D25-BEDC-F9D28785A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7574" y="364448"/>
            <a:ext cx="11758040" cy="55489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344919-1486-4D1F-9177-7C1F8EF8B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0677" y="139374"/>
            <a:ext cx="1243427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4-(4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'-</a:t>
            </a:r>
            <a:r>
              <a:rPr lang="ru-RU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бромфенил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)-7-</a:t>
            </a:r>
            <a:r>
              <a:rPr lang="ru-RU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гидроксихинолин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-2-</a:t>
            </a:r>
            <a:r>
              <a:rPr lang="ru-RU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карбоновая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кислота</a:t>
            </a:r>
            <a:r>
              <a:rPr lang="ru-RU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производное</a:t>
            </a:r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7" name="Объект 5">
            <a:extLst>
              <a:ext uri="{FF2B5EF4-FFF2-40B4-BE49-F238E27FC236}">
                <a16:creationId xmlns:a16="http://schemas.microsoft.com/office/drawing/2014/main" xmlns="" id="{2F14D8D1-A9E2-413A-BD68-E48F2BF7D07B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50" t="23944" r="41897" b="30283"/>
          <a:stretch/>
        </p:blipFill>
        <p:spPr>
          <a:xfrm rot="5400000">
            <a:off x="3794928" y="3498929"/>
            <a:ext cx="3047998" cy="36766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74CC139-351B-49CE-B1CA-D2CA0F701AF4}"/>
              </a:ext>
            </a:extLst>
          </p:cNvPr>
          <p:cNvSpPr txBox="1"/>
          <p:nvPr/>
        </p:nvSpPr>
        <p:spPr>
          <a:xfrm>
            <a:off x="7634514" y="1385083"/>
            <a:ext cx="43688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антисептический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7AE62B-38A9-423B-A91D-F8ABD55548B1}"/>
              </a:ext>
            </a:extLst>
          </p:cNvPr>
          <p:cNvSpPr txBox="1"/>
          <p:nvPr/>
        </p:nvSpPr>
        <p:spPr>
          <a:xfrm>
            <a:off x="7547430" y="2586047"/>
            <a:ext cx="442685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жаропонижающий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FF25BD-859E-490E-97C2-6F780E973FE0}"/>
              </a:ext>
            </a:extLst>
          </p:cNvPr>
          <p:cNvSpPr txBox="1"/>
          <p:nvPr/>
        </p:nvSpPr>
        <p:spPr>
          <a:xfrm>
            <a:off x="7779434" y="3865634"/>
            <a:ext cx="4238395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антиуремический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3B60A3AA-5E60-4859-9444-ACE33AAE434F}"/>
              </a:ext>
            </a:extLst>
          </p:cNvPr>
          <p:cNvCxnSpPr>
            <a:cxnSpLocks/>
          </p:cNvCxnSpPr>
          <p:nvPr/>
        </p:nvCxnSpPr>
        <p:spPr>
          <a:xfrm>
            <a:off x="3816591" y="2467841"/>
            <a:ext cx="3962843" cy="1336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9D1CB714-2413-46AD-810D-60FC1B3E6BF6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3816591" y="2449920"/>
            <a:ext cx="3730839" cy="490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8EF134C5-355E-4416-9F87-6B95AFFE804B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3816591" y="1739026"/>
            <a:ext cx="3817923" cy="719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xmlns="" id="{0B671093-47B5-4E2F-8801-6EDBB3FCD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z="2400" b="1" smtClean="0"/>
              <a:pPr/>
              <a:t>17</a:t>
            </a:fld>
            <a:endParaRPr lang="en-US" sz="2400" b="1"/>
          </a:p>
        </p:txBody>
      </p:sp>
    </p:spTree>
    <p:extLst>
      <p:ext uri="{BB962C8B-B14F-4D97-AF65-F5344CB8AC3E}">
        <p14:creationId xmlns="" xmlns:p14="http://schemas.microsoft.com/office/powerpoint/2010/main" val="95979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48218C1-86C4-4FF9-8977-3D12F36E9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8196" y="224357"/>
            <a:ext cx="9995808" cy="47173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38482E-76A7-43F9-ABF3-0EEE0F3EC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амино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-4-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метилхинолин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-2-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карбоновая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производное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96FA75-9B54-43C0-B3DC-E5BD9B8A5A6C}"/>
              </a:ext>
            </a:extLst>
          </p:cNvPr>
          <p:cNvSpPr txBox="1"/>
          <p:nvPr/>
        </p:nvSpPr>
        <p:spPr>
          <a:xfrm>
            <a:off x="7948246" y="1358015"/>
            <a:ext cx="415712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противовирусный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53068D-9B65-402E-8AEF-EBAF2D3666AE}"/>
              </a:ext>
            </a:extLst>
          </p:cNvPr>
          <p:cNvSpPr txBox="1"/>
          <p:nvPr/>
        </p:nvSpPr>
        <p:spPr>
          <a:xfrm>
            <a:off x="7037612" y="2685603"/>
            <a:ext cx="506775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ротивоишемический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C9E810-9470-4189-BA9F-AF343529D54C}"/>
              </a:ext>
            </a:extLst>
          </p:cNvPr>
          <p:cNvSpPr txBox="1"/>
          <p:nvPr/>
        </p:nvSpPr>
        <p:spPr>
          <a:xfrm>
            <a:off x="7455877" y="3826928"/>
            <a:ext cx="4649491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егулятор нуклеотидного метаболизма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C665C43-0D1A-4483-B768-BF314A8F445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470" y="3849022"/>
            <a:ext cx="3419967" cy="3009534"/>
          </a:xfrm>
          <a:prstGeom prst="rect">
            <a:avLst/>
          </a:prstGeom>
          <a:noFill/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72585333-C078-4B3A-9A75-FE70AF0D5302}"/>
              </a:ext>
            </a:extLst>
          </p:cNvPr>
          <p:cNvCxnSpPr>
            <a:cxnSpLocks/>
          </p:cNvCxnSpPr>
          <p:nvPr/>
        </p:nvCxnSpPr>
        <p:spPr>
          <a:xfrm>
            <a:off x="3850203" y="2281583"/>
            <a:ext cx="3187409" cy="404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7868898C-524A-46B0-9E9F-6F886BFF8732}"/>
              </a:ext>
            </a:extLst>
          </p:cNvPr>
          <p:cNvCxnSpPr>
            <a:cxnSpLocks/>
          </p:cNvCxnSpPr>
          <p:nvPr/>
        </p:nvCxnSpPr>
        <p:spPr>
          <a:xfrm>
            <a:off x="3850873" y="2334082"/>
            <a:ext cx="3492462" cy="1675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D2195B13-A33D-477D-A81C-6A257E59C43C}"/>
              </a:ext>
            </a:extLst>
          </p:cNvPr>
          <p:cNvCxnSpPr>
            <a:cxnSpLocks/>
          </p:cNvCxnSpPr>
          <p:nvPr/>
        </p:nvCxnSpPr>
        <p:spPr>
          <a:xfrm flipV="1">
            <a:off x="3850203" y="1561514"/>
            <a:ext cx="3999569" cy="60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xmlns="" id="{48AA96C2-A8E4-471C-8E78-1689564F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z="2400" b="1" smtClean="0"/>
              <a:pPr/>
              <a:t>18</a:t>
            </a:fld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166464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C6F611-CFEE-48D5-9B17-5D978F6E9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9656" y="301681"/>
            <a:ext cx="11993445" cy="566004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4FDE47-4933-49DB-9483-63DC00A4D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9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гидрокси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-4-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метилхинолин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-2-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карбоновая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производное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A3F675-0D7E-4CDB-B225-B0D8CD9DF2AD}"/>
              </a:ext>
            </a:extLst>
          </p:cNvPr>
          <p:cNvSpPr txBox="1"/>
          <p:nvPr/>
        </p:nvSpPr>
        <p:spPr>
          <a:xfrm>
            <a:off x="8610601" y="1165830"/>
            <a:ext cx="318135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антисептик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AFC52A-ABDD-4FAF-963D-B41BBC6BE771}"/>
              </a:ext>
            </a:extLst>
          </p:cNvPr>
          <p:cNvSpPr txBox="1"/>
          <p:nvPr/>
        </p:nvSpPr>
        <p:spPr>
          <a:xfrm>
            <a:off x="8345714" y="3805952"/>
            <a:ext cx="360816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фибринолитик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12F09C0-7B7F-4010-8578-89E4F98154DB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83314" y="3985091"/>
            <a:ext cx="3179290" cy="2736384"/>
          </a:xfrm>
          <a:prstGeom prst="rect">
            <a:avLst/>
          </a:prstGeom>
          <a:noFill/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3ADDB624-698D-484C-9E18-EDC7F3FA3D59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5276850" y="1519773"/>
            <a:ext cx="3333751" cy="937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D390FFCB-6DD0-4684-94C2-19BB045DB9EF}"/>
              </a:ext>
            </a:extLst>
          </p:cNvPr>
          <p:cNvCxnSpPr>
            <a:cxnSpLocks/>
          </p:cNvCxnSpPr>
          <p:nvPr/>
        </p:nvCxnSpPr>
        <p:spPr>
          <a:xfrm>
            <a:off x="5276850" y="3076249"/>
            <a:ext cx="3068864" cy="729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C0CF321-700D-406A-868F-75AB0754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z="2400" b="1" smtClean="0"/>
              <a:pPr/>
              <a:t>19</a:t>
            </a:fld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6574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 активные вещества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609" y="2098351"/>
            <a:ext cx="2298329" cy="66922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16516" y="4470800"/>
            <a:ext cx="1833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гормоны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76494" y="4565936"/>
            <a:ext cx="22080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феромоны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9019" y="2098353"/>
            <a:ext cx="2377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алкалоиды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50062" y="2098351"/>
            <a:ext cx="2622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антибиотики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08" y="2762744"/>
            <a:ext cx="2392798" cy="2392798"/>
          </a:xfrm>
          <a:prstGeom prst="rect">
            <a:avLst/>
          </a:prstGeom>
        </p:spPr>
      </p:pic>
      <p:sp>
        <p:nvSpPr>
          <p:cNvPr id="11" name="Стрелка углом вверх 10"/>
          <p:cNvSpPr/>
          <p:nvPr/>
        </p:nvSpPr>
        <p:spPr>
          <a:xfrm rot="10800000">
            <a:off x="1050622" y="730566"/>
            <a:ext cx="938920" cy="1474751"/>
          </a:xfrm>
          <a:prstGeom prst="bentUpArrow">
            <a:avLst>
              <a:gd name="adj1" fmla="val 15398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углом вверх 12"/>
          <p:cNvSpPr/>
          <p:nvPr/>
        </p:nvSpPr>
        <p:spPr>
          <a:xfrm rot="10800000" flipH="1">
            <a:off x="10307172" y="730566"/>
            <a:ext cx="977151" cy="1474750"/>
          </a:xfrm>
          <a:prstGeom prst="bentUpArrow">
            <a:avLst>
              <a:gd name="adj1" fmla="val 13138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3472707" y="1048257"/>
            <a:ext cx="472325" cy="3742683"/>
          </a:xfrm>
          <a:prstGeom prst="downArrow">
            <a:avLst>
              <a:gd name="adj1" fmla="val 3364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5932115" y="1048258"/>
            <a:ext cx="472325" cy="1157058"/>
          </a:xfrm>
          <a:prstGeom prst="downArrow">
            <a:avLst>
              <a:gd name="adj1" fmla="val 3364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7975509" y="1048258"/>
            <a:ext cx="472325" cy="3564382"/>
          </a:xfrm>
          <a:prstGeom prst="downArrow">
            <a:avLst>
              <a:gd name="adj1" fmla="val 3364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555" y="3936231"/>
            <a:ext cx="1964315" cy="15637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2555" y="2563896"/>
            <a:ext cx="2086875" cy="14347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542" y="5150711"/>
            <a:ext cx="3089169" cy="15707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3091" y="5004751"/>
            <a:ext cx="3585664" cy="14751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10823" y="2786300"/>
            <a:ext cx="2361542" cy="1568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467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87374" y="6457763"/>
            <a:ext cx="2743200" cy="365125"/>
          </a:xfrm>
        </p:spPr>
        <p:txBody>
          <a:bodyPr/>
          <a:lstStyle/>
          <a:p>
            <a:fld id="{2DAE1491-256F-4A5D-A8D0-E6563EBF9835}" type="slidenum">
              <a:rPr lang="en-US" sz="2400" smtClean="0"/>
              <a:pPr/>
              <a:t>20</a:t>
            </a:fld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955" t="3391" r="23063" b="5972"/>
          <a:stretch/>
        </p:blipFill>
        <p:spPr>
          <a:xfrm rot="10800000">
            <a:off x="213121" y="1078413"/>
            <a:ext cx="3699450" cy="3699447"/>
          </a:xfrm>
          <a:prstGeom prst="flowChartConnector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547" t="22288" r="6426" b="25360"/>
          <a:stretch/>
        </p:blipFill>
        <p:spPr>
          <a:xfrm rot="16200000">
            <a:off x="8299971" y="1154369"/>
            <a:ext cx="3699450" cy="3741494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941" t="19738" r="6776" b="29086"/>
          <a:stretch/>
        </p:blipFill>
        <p:spPr>
          <a:xfrm rot="16200000">
            <a:off x="4213070" y="94216"/>
            <a:ext cx="3723817" cy="3752568"/>
          </a:xfrm>
          <a:prstGeom prst="ellipse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7429" y="4837606"/>
            <a:ext cx="24048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Кишечная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палочка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71293" y="4851460"/>
            <a:ext cx="296536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Золотистый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стафилококк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60413" y="3812371"/>
            <a:ext cx="19169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Сенная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палочка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709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491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Вопросы для самопроверки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316182"/>
            <a:ext cx="10515600" cy="5306291"/>
          </a:xfrm>
        </p:spPr>
        <p:txBody>
          <a:bodyPr>
            <a:normAutofit fontScale="47500" lnSpcReduction="20000"/>
          </a:bodyPr>
          <a:lstStyle/>
          <a:p>
            <a:pPr marL="0" lvl="0" indent="2286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1. Какие вы знаете типы биологически активных веществ?</a:t>
            </a:r>
          </a:p>
          <a:p>
            <a:pPr marL="0" indent="2286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Витамины, </a:t>
            </a:r>
            <a:r>
              <a:rPr lang="ru-RU" sz="5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феромоны</a:t>
            </a:r>
            <a:r>
              <a:rPr lang="ru-RU" sz="5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алкалоиды, гормоны и антибиотики</a:t>
            </a:r>
          </a:p>
          <a:p>
            <a:pPr marL="0" indent="2286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lvl="0" indent="2286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2. Слово «антибиотик» в переводе с греческого означает …</a:t>
            </a:r>
          </a:p>
          <a:p>
            <a:pPr marL="0" indent="2286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«Против жизни»</a:t>
            </a:r>
          </a:p>
          <a:p>
            <a:pPr marL="0" indent="2286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lvl="0" indent="2286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3. Как называется первый антибиотик, из чего он был получен?</a:t>
            </a:r>
          </a:p>
          <a:p>
            <a:pPr marL="0" indent="2286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Пенициллин, получен из плесени</a:t>
            </a:r>
          </a:p>
          <a:p>
            <a:pPr marL="0" indent="2286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lvl="0" indent="2286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4. Кто изобрёл первый антибиотик – пенициллин?</a:t>
            </a:r>
          </a:p>
          <a:p>
            <a:pPr marL="0" indent="2286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Александр Флеминг</a:t>
            </a:r>
          </a:p>
          <a:p>
            <a:pPr marL="0" indent="2286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lvl="0" indent="2286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5. Какое соединение лежит в основе наших исследований?</a:t>
            </a:r>
          </a:p>
          <a:p>
            <a:pPr marL="0" indent="2286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Хинолин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6620D61-2695-469E-83A4-D412E86893E8}"/>
              </a:ext>
            </a:extLst>
          </p:cNvPr>
          <p:cNvSpPr/>
          <p:nvPr/>
        </p:nvSpPr>
        <p:spPr>
          <a:xfrm>
            <a:off x="2286000" y="1557635"/>
            <a:ext cx="796463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Спасибо за внимание</a:t>
            </a:r>
            <a:endParaRPr lang="ru-RU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8E51C8F-9C7E-47D8-A0BC-5B9539A89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9505" y="6329455"/>
            <a:ext cx="2743200" cy="365125"/>
          </a:xfrm>
        </p:spPr>
        <p:txBody>
          <a:bodyPr/>
          <a:lstStyle/>
          <a:p>
            <a:fld id="{2DAE1491-256F-4A5D-A8D0-E6563EBF9835}" type="slidenum">
              <a:rPr lang="en-US" sz="2400" smtClean="0"/>
              <a:pPr/>
              <a:t>22</a:t>
            </a:fld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27852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нтибиотики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Антибиотики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от др.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греч.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ἀντί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«против» +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βίος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«жизнь»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198" name="Picture 6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4412" y="2576946"/>
            <a:ext cx="592455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33468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83008" y="6356350"/>
            <a:ext cx="2743200" cy="365125"/>
          </a:xfrm>
        </p:spPr>
        <p:txBody>
          <a:bodyPr/>
          <a:lstStyle/>
          <a:p>
            <a:fld id="{2DAE1491-256F-4A5D-A8D0-E6563EBF9835}" type="slidenum">
              <a:rPr lang="en-US" sz="2400" b="1" smtClean="0"/>
              <a:pPr/>
              <a:t>4</a:t>
            </a:fld>
            <a:endParaRPr lang="en-US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2460" t="4308" r="12111" b="57673"/>
          <a:stretch/>
        </p:blipFill>
        <p:spPr>
          <a:xfrm>
            <a:off x="6512687" y="0"/>
            <a:ext cx="5312991" cy="2683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8" y="2112252"/>
            <a:ext cx="9525000" cy="3695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930F7C-44AC-4026-A7E4-33E8531E5BD3}"/>
              </a:ext>
            </a:extLst>
          </p:cNvPr>
          <p:cNvSpPr txBox="1"/>
          <p:nvPr/>
        </p:nvSpPr>
        <p:spPr>
          <a:xfrm>
            <a:off x="2236579" y="633778"/>
            <a:ext cx="3402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енициллин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2086" y="6045427"/>
            <a:ext cx="46042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Флеминг</a:t>
            </a:r>
          </a:p>
        </p:txBody>
      </p:sp>
    </p:spTree>
    <p:extLst>
      <p:ext uri="{BB962C8B-B14F-4D97-AF65-F5344CB8AC3E}">
        <p14:creationId xmlns="" xmlns:p14="http://schemas.microsoft.com/office/powerpoint/2010/main" val="11137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F87817-717D-4EF9-9FD1-3D8550D0A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1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Хинолин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medznate.ru/tw_refs/81/80575/80575_html_2a2aee4d.gif">
            <a:extLst>
              <a:ext uri="{FF2B5EF4-FFF2-40B4-BE49-F238E27FC236}">
                <a16:creationId xmlns:a16="http://schemas.microsoft.com/office/drawing/2014/main" xmlns="" id="{50E31CAA-E725-4CD2-8EF2-4836DAAA2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2" y="1410723"/>
            <a:ext cx="7648575" cy="5229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930F7C-44AC-4026-A7E4-33E8531E5BD3}"/>
              </a:ext>
            </a:extLst>
          </p:cNvPr>
          <p:cNvSpPr txBox="1"/>
          <p:nvPr/>
        </p:nvSpPr>
        <p:spPr>
          <a:xfrm>
            <a:off x="-82292" y="795548"/>
            <a:ext cx="3402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растворитель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CE20CF-41F2-4427-85CA-532945638F60}"/>
              </a:ext>
            </a:extLst>
          </p:cNvPr>
          <p:cNvSpPr txBox="1"/>
          <p:nvPr/>
        </p:nvSpPr>
        <p:spPr>
          <a:xfrm>
            <a:off x="2837163" y="3967881"/>
            <a:ext cx="6603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екарственные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://yachist.ru/wp-content/uploads/2016/11/1441080284_176989.jpg">
            <a:extLst>
              <a:ext uri="{FF2B5EF4-FFF2-40B4-BE49-F238E27FC236}">
                <a16:creationId xmlns:a16="http://schemas.microsoft.com/office/drawing/2014/main" xmlns="" id="{25F1B3CA-85AB-46E4-ACBD-062461F93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73" y="4661845"/>
            <a:ext cx="3283287" cy="2196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o-g-o-r-o-d.ru/wp-content/uploads/2015/03/Gerbitsidyi-dlya-kartofelya.jpg">
            <a:extLst>
              <a:ext uri="{FF2B5EF4-FFF2-40B4-BE49-F238E27FC236}">
                <a16:creationId xmlns:a16="http://schemas.microsoft.com/office/drawing/2014/main" xmlns="" id="{1C038014-6C1B-474A-BA1E-835F7503C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071" y="726662"/>
            <a:ext cx="2892177" cy="23766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A95EA7-BD14-4A4C-8301-BE832FAEBAC0}"/>
              </a:ext>
            </a:extLst>
          </p:cNvPr>
          <p:cNvSpPr txBox="1"/>
          <p:nvPr/>
        </p:nvSpPr>
        <p:spPr>
          <a:xfrm>
            <a:off x="9225329" y="41628"/>
            <a:ext cx="2781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гербициды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E1BF36-9442-4559-A55D-7B931FA8C9E2}"/>
              </a:ext>
            </a:extLst>
          </p:cNvPr>
          <p:cNvSpPr txBox="1"/>
          <p:nvPr/>
        </p:nvSpPr>
        <p:spPr>
          <a:xfrm>
            <a:off x="9343021" y="3259995"/>
            <a:ext cx="3195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красители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A68A4C8-A4B2-4F29-AF12-295486BF4971}"/>
              </a:ext>
            </a:extLst>
          </p:cNvPr>
          <p:cNvSpPr txBox="1"/>
          <p:nvPr/>
        </p:nvSpPr>
        <p:spPr>
          <a:xfrm>
            <a:off x="3502623" y="3463464"/>
            <a:ext cx="549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направление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ttp://ask-cook.ru/wp-content/uploads/2012/05/%D0%9A%D1%80%D0%B0%D1%81%D0%B8%D1%82%D0%B5%D0%BB%D0%B8-%D0%B4%D0%BE%D0%B1%D0%B0%D0%B2%D0%BB%D1%8F%D0%B5%D0%BC%D1%8B%D0%B5-%D0%B2-%D0%BF%D0%B8%D1%89%D1%83.jpg">
            <a:extLst>
              <a:ext uri="{FF2B5EF4-FFF2-40B4-BE49-F238E27FC236}">
                <a16:creationId xmlns:a16="http://schemas.microsoft.com/office/drawing/2014/main" xmlns="" id="{660D6466-5A8B-49D1-BEB6-268A6FF4D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072" y="3968828"/>
            <a:ext cx="2898868" cy="22813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55C79FC1-7607-473A-9F49-FFC29AA228A2}"/>
              </a:ext>
            </a:extLst>
          </p:cNvPr>
          <p:cNvSpPr/>
          <p:nvPr/>
        </p:nvSpPr>
        <p:spPr>
          <a:xfrm rot="2460291">
            <a:off x="7469173" y="3280812"/>
            <a:ext cx="1909009" cy="247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xmlns="" id="{4FCCE0A9-5722-4DD6-B9EF-B6F9B0D04A38}"/>
              </a:ext>
            </a:extLst>
          </p:cNvPr>
          <p:cNvSpPr/>
          <p:nvPr/>
        </p:nvSpPr>
        <p:spPr>
          <a:xfrm>
            <a:off x="7844151" y="1927274"/>
            <a:ext cx="1330920" cy="269987"/>
          </a:xfrm>
          <a:prstGeom prst="rightArrow">
            <a:avLst>
              <a:gd name="adj1" fmla="val 4248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xmlns="" id="{35CB3489-0824-4788-9A5E-80A5892A2A94}"/>
              </a:ext>
            </a:extLst>
          </p:cNvPr>
          <p:cNvSpPr/>
          <p:nvPr/>
        </p:nvSpPr>
        <p:spPr>
          <a:xfrm rot="10800000">
            <a:off x="2837164" y="1935729"/>
            <a:ext cx="1330920" cy="269987"/>
          </a:xfrm>
          <a:prstGeom prst="rightArrow">
            <a:avLst>
              <a:gd name="adj1" fmla="val 4248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xmlns="" id="{F95CDFDB-EB2F-40C4-90BE-B058D918CBA0}"/>
              </a:ext>
            </a:extLst>
          </p:cNvPr>
          <p:cNvSpPr/>
          <p:nvPr/>
        </p:nvSpPr>
        <p:spPr>
          <a:xfrm>
            <a:off x="5994119" y="2684952"/>
            <a:ext cx="194396" cy="9810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3BE21C9-7FF1-4F69-B19C-27314C043CB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2977" y="1540768"/>
            <a:ext cx="2622889" cy="37280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9AB1ED4-579A-4365-A8F2-66DD779E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z="2400" b="1" smtClean="0"/>
              <a:pPr/>
              <a:t>5</a:t>
            </a:fld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418351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0078 -0.349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703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8" grpId="0"/>
      <p:bldP spid="11" grpId="0"/>
      <p:bldP spid="12" grpId="0"/>
      <p:bldP spid="13" grpId="0"/>
      <p:bldP spid="5" grpId="0" animBg="1"/>
      <p:bldP spid="16" grpId="0" animBg="1"/>
      <p:bldP spid="17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8C2C8E-4756-4AD9-9D1C-1D5614170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препараты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18839B-861C-44AC-8F97-FED7DC97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392" y="5693898"/>
            <a:ext cx="5096256" cy="5880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рагмент хинолина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traditio.wiki/files/thumb/f/f8/Chinin.svg/840px-Chinin.svg.png">
            <a:extLst>
              <a:ext uri="{FF2B5EF4-FFF2-40B4-BE49-F238E27FC236}">
                <a16:creationId xmlns:a16="http://schemas.microsoft.com/office/drawing/2014/main" xmlns="" id="{67F1D11F-9E07-43F8-B634-B72FF82E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2521292"/>
            <a:ext cx="5920740" cy="30540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C525196-B03D-4399-A866-063904745F6F}"/>
              </a:ext>
            </a:extLst>
          </p:cNvPr>
          <p:cNvSpPr/>
          <p:nvPr/>
        </p:nvSpPr>
        <p:spPr>
          <a:xfrm>
            <a:off x="9892219" y="1982462"/>
            <a:ext cx="1430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Хинин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8BFC676-56BD-47E0-A039-F66611109A1B}"/>
              </a:ext>
            </a:extLst>
          </p:cNvPr>
          <p:cNvSpPr/>
          <p:nvPr/>
        </p:nvSpPr>
        <p:spPr>
          <a:xfrm>
            <a:off x="412289" y="1287834"/>
            <a:ext cx="20195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Хлорохин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E19BA013-D600-408B-8723-4ACE883667D2}"/>
              </a:ext>
            </a:extLst>
          </p:cNvPr>
          <p:cNvSpPr/>
          <p:nvPr/>
        </p:nvSpPr>
        <p:spPr>
          <a:xfrm>
            <a:off x="1080098" y="2788000"/>
            <a:ext cx="2379968" cy="19457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6628CE9A-DE69-42B5-9660-F9EF48496496}"/>
              </a:ext>
            </a:extLst>
          </p:cNvPr>
          <p:cNvSpPr/>
          <p:nvPr/>
        </p:nvSpPr>
        <p:spPr>
          <a:xfrm>
            <a:off x="7059109" y="3870918"/>
            <a:ext cx="2321697" cy="21169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6A2D0628-6DCC-4B16-9936-222D430D9F9F}"/>
              </a:ext>
            </a:extLst>
          </p:cNvPr>
          <p:cNvCxnSpPr>
            <a:cxnSpLocks/>
          </p:cNvCxnSpPr>
          <p:nvPr/>
        </p:nvCxnSpPr>
        <p:spPr>
          <a:xfrm flipH="1" flipV="1">
            <a:off x="2821451" y="4613894"/>
            <a:ext cx="638616" cy="1191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247A0313-EBDE-439D-BB5D-892A1BC0E2EA}"/>
              </a:ext>
            </a:extLst>
          </p:cNvPr>
          <p:cNvCxnSpPr/>
          <p:nvPr/>
        </p:nvCxnSpPr>
        <p:spPr>
          <a:xfrm flipV="1">
            <a:off x="5444197" y="5209864"/>
            <a:ext cx="1614912" cy="484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80E2FB6-1229-4BE3-A77E-9B1A8178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DAE1491-256F-4A5D-A8D0-E6563EBF9835}" type="slidenum">
              <a:rPr lang="en-US" sz="2400" b="1" smtClean="0"/>
              <a:pPr/>
              <a:t>6</a:t>
            </a:fld>
            <a:endParaRPr lang="en-US" sz="2400" b="1" dirty="0"/>
          </a:p>
        </p:txBody>
      </p:sp>
      <p:pic>
        <p:nvPicPr>
          <p:cNvPr id="10" name="Picture 2" descr="https://upload.wikimedia.org/wikipedia/commons/thumb/f/f1/Chloroquine.svg/1280px-Chloroquin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2" y="1246761"/>
            <a:ext cx="6168945" cy="34459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164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9E8E67D3-4C62-4F37-B339-418EA5B231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07433231"/>
              </p:ext>
            </p:extLst>
          </p:nvPr>
        </p:nvGraphicFramePr>
        <p:xfrm>
          <a:off x="1009660" y="3962606"/>
          <a:ext cx="3796476" cy="2644725"/>
        </p:xfrm>
        <a:graphic>
          <a:graphicData uri="http://schemas.openxmlformats.org/presentationml/2006/ole">
            <p:oleObj spid="_x0000_s4138" name="ChemSketch" r:id="rId3" imgW="1409700" imgH="942975" progId="">
              <p:embed/>
            </p:oleObj>
          </a:graphicData>
        </a:graphic>
      </p:graphicFrame>
      <p:pic>
        <p:nvPicPr>
          <p:cNvPr id="4100" name="Picture 4" descr="Уродан">
            <a:extLst>
              <a:ext uri="{FF2B5EF4-FFF2-40B4-BE49-F238E27FC236}">
                <a16:creationId xmlns:a16="http://schemas.microsoft.com/office/drawing/2014/main" xmlns="" id="{876D99E4-9D68-4100-90A9-ADEFE0493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66" y="107419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F13389-7E77-407E-8216-08771C833ADD}"/>
              </a:ext>
            </a:extLst>
          </p:cNvPr>
          <p:cNvSpPr txBox="1"/>
          <p:nvPr/>
        </p:nvSpPr>
        <p:spPr>
          <a:xfrm>
            <a:off x="179656" y="68108"/>
            <a:ext cx="6530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Атофан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против артрита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4DFE6F18-F8BB-46C2-BBF9-9830391E9572}"/>
              </a:ext>
            </a:extLst>
          </p:cNvPr>
          <p:cNvSpPr/>
          <p:nvPr/>
        </p:nvSpPr>
        <p:spPr>
          <a:xfrm>
            <a:off x="1009660" y="4521249"/>
            <a:ext cx="2783603" cy="21169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3" name="Picture 7" descr="https://fthmb.tqn.com/B-kFvNZKzOdcG8zJK5N4XGwKdoI=/1128x752/filters:no_upscale():fill(87E3EF,1)/about/103772368-crop-56a6d9665f9b58b7d0e51b14.jpg">
            <a:extLst>
              <a:ext uri="{FF2B5EF4-FFF2-40B4-BE49-F238E27FC236}">
                <a16:creationId xmlns:a16="http://schemas.microsoft.com/office/drawing/2014/main" xmlns="" id="{5E60AF77-DE1D-4891-9EAC-1730CF32BB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786" y="658424"/>
            <a:ext cx="4087669" cy="3273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2E15583-9BCB-4565-9783-C8E7EA16ADDD}"/>
              </a:ext>
            </a:extLst>
          </p:cNvPr>
          <p:cNvSpPr txBox="1"/>
          <p:nvPr/>
        </p:nvSpPr>
        <p:spPr>
          <a:xfrm>
            <a:off x="8465528" y="0"/>
            <a:ext cx="3027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Артрит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6" name="Picture 10" descr="http://tastestyle.ru/img/701719.jpg">
            <a:extLst>
              <a:ext uri="{FF2B5EF4-FFF2-40B4-BE49-F238E27FC236}">
                <a16:creationId xmlns:a16="http://schemas.microsoft.com/office/drawing/2014/main" xmlns="" id="{8C916CE4-1BA9-443E-8988-44D84B66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310" y="3962606"/>
            <a:ext cx="4700619" cy="27471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4202D9C-C561-4D53-9D87-CB04F791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z="2400" b="1" smtClean="0"/>
              <a:pPr/>
              <a:t>7</a:t>
            </a:fld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287244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0562240-B272-435E-95E8-362ABED80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4" descr="http://microbak.ru/wp-content/uploads/2017/07/lechenie-malyarii-p-13-768x768.jpg">
            <a:extLst>
              <a:ext uri="{FF2B5EF4-FFF2-40B4-BE49-F238E27FC236}">
                <a16:creationId xmlns:a16="http://schemas.microsoft.com/office/drawing/2014/main" xmlns="" id="{1DECD5F6-17DE-41FD-9EAC-88ACA2DE8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986"/>
            <a:ext cx="4187952" cy="4187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E61001-2820-45CC-92DC-97D9D7821A37}"/>
              </a:ext>
            </a:extLst>
          </p:cNvPr>
          <p:cNvSpPr txBox="1"/>
          <p:nvPr/>
        </p:nvSpPr>
        <p:spPr>
          <a:xfrm>
            <a:off x="135666" y="132854"/>
            <a:ext cx="6497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Примахин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противомалярийное лекарственное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www.rlsnet.ru/images/struf_dv/1125.gif">
            <a:extLst>
              <a:ext uri="{FF2B5EF4-FFF2-40B4-BE49-F238E27FC236}">
                <a16:creationId xmlns:a16="http://schemas.microsoft.com/office/drawing/2014/main" xmlns="" id="{65370A88-29D1-4C36-AAB8-1C0E2A5A5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44" y="3973283"/>
            <a:ext cx="3763445" cy="29720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E5AAE3E3-86CF-4DF8-8BE2-C6C895CC5C0C}"/>
              </a:ext>
            </a:extLst>
          </p:cNvPr>
          <p:cNvSpPr/>
          <p:nvPr/>
        </p:nvSpPr>
        <p:spPr>
          <a:xfrm>
            <a:off x="2559178" y="5030330"/>
            <a:ext cx="1858077" cy="1517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http://tv29.ru/files/17385.jpg">
            <a:extLst>
              <a:ext uri="{FF2B5EF4-FFF2-40B4-BE49-F238E27FC236}">
                <a16:creationId xmlns:a16="http://schemas.microsoft.com/office/drawing/2014/main" xmlns="" id="{02149AC5-A255-4CAD-96E9-F3A007D7D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429" y="3763756"/>
            <a:ext cx="4874400" cy="31815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nashray.ru/wp-content/uploads/2016/03/8fb60e6d-86fa-40da-b22b-d77492a051a7-2060x1236.jpeg">
            <a:extLst>
              <a:ext uri="{FF2B5EF4-FFF2-40B4-BE49-F238E27FC236}">
                <a16:creationId xmlns:a16="http://schemas.microsoft.com/office/drawing/2014/main" xmlns="" id="{8E97B5A1-E057-465E-84F0-BD2F840D2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34" y="738504"/>
            <a:ext cx="5636895" cy="2999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76F0D6-0BD5-4789-9DD6-65D27C404962}"/>
              </a:ext>
            </a:extLst>
          </p:cNvPr>
          <p:cNvSpPr txBox="1"/>
          <p:nvPr/>
        </p:nvSpPr>
        <p:spPr>
          <a:xfrm>
            <a:off x="8038695" y="-18549"/>
            <a:ext cx="3027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Малярия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0D6D9A4D-367A-464D-91AC-142023FA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z="2400" b="1" smtClean="0"/>
              <a:pPr/>
              <a:t>8</a:t>
            </a:fld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308763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F1A43E-6F78-4939-BD0A-DB955F5A2449}"/>
              </a:ext>
            </a:extLst>
          </p:cNvPr>
          <p:cNvSpPr txBox="1"/>
          <p:nvPr/>
        </p:nvSpPr>
        <p:spPr>
          <a:xfrm>
            <a:off x="3559523" y="640948"/>
            <a:ext cx="4262924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производные могут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применяться как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4D3199D-4E72-44DC-AEB8-CB57B741245B}"/>
              </a:ext>
            </a:extLst>
          </p:cNvPr>
          <p:cNvSpPr txBox="1"/>
          <p:nvPr/>
        </p:nvSpPr>
        <p:spPr>
          <a:xfrm>
            <a:off x="257880" y="640948"/>
            <a:ext cx="292175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анестетики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E79F617-2145-4A07-A3AE-8803D06E0BF2}"/>
              </a:ext>
            </a:extLst>
          </p:cNvPr>
          <p:cNvSpPr txBox="1"/>
          <p:nvPr/>
        </p:nvSpPr>
        <p:spPr>
          <a:xfrm>
            <a:off x="7975417" y="623181"/>
            <a:ext cx="4161873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нтибактериальные лекарственные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7517EDC-63E2-48F3-B0FD-03A70AB6F53F}"/>
              </a:ext>
            </a:extLst>
          </p:cNvPr>
          <p:cNvSpPr txBox="1"/>
          <p:nvPr/>
        </p:nvSpPr>
        <p:spPr>
          <a:xfrm>
            <a:off x="3420980" y="2848568"/>
            <a:ext cx="5135238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ещества против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онкологических заболеваний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https://www.capitalotc.com/wp-content/uploads/2015/05/11.jpg">
            <a:extLst>
              <a:ext uri="{FF2B5EF4-FFF2-40B4-BE49-F238E27FC236}">
                <a16:creationId xmlns:a16="http://schemas.microsoft.com/office/drawing/2014/main" xmlns="" id="{792BCA10-1C41-4A97-AD28-FD7DCC8D0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399" y="2575423"/>
            <a:ext cx="3381829" cy="26869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имвол &quot;Запрещено&quot; 7">
            <a:extLst>
              <a:ext uri="{FF2B5EF4-FFF2-40B4-BE49-F238E27FC236}">
                <a16:creationId xmlns:a16="http://schemas.microsoft.com/office/drawing/2014/main" xmlns="" id="{060FC75A-E684-407A-B2D7-BF00294AEA1A}"/>
              </a:ext>
            </a:extLst>
          </p:cNvPr>
          <p:cNvSpPr/>
          <p:nvPr/>
        </p:nvSpPr>
        <p:spPr>
          <a:xfrm>
            <a:off x="8929329" y="2575423"/>
            <a:ext cx="2843967" cy="2763694"/>
          </a:xfrm>
          <a:prstGeom prst="noSmoking">
            <a:avLst>
              <a:gd name="adj" fmla="val 83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8" name="Picture 8" descr="https://i1.wp.com/mark-dent.ru/wp-content/uploads/2016/03/%D0%AD%D1%84%D1%84%D0%B5%D0%BA%D1%82%D0%B8%D0%B2%D0%BD%D0%B0%D1%8F-%D0%B0%D0%BD%D0%B5%D1%81%D1%82%D0%B5%D0%B7%D0%B8%D1%8F.jpg?resize=1200%2C480">
            <a:extLst>
              <a:ext uri="{FF2B5EF4-FFF2-40B4-BE49-F238E27FC236}">
                <a16:creationId xmlns:a16="http://schemas.microsoft.com/office/drawing/2014/main" xmlns="" id="{3EDE57DE-55DC-475D-874F-B3D240170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6" y="1435665"/>
            <a:ext cx="3320907" cy="26869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ritworld.com/wp-content/uploads/2015/12/Cancer-cell.jpg">
            <a:extLst>
              <a:ext uri="{FF2B5EF4-FFF2-40B4-BE49-F238E27FC236}">
                <a16:creationId xmlns:a16="http://schemas.microsoft.com/office/drawing/2014/main" xmlns="" id="{724CCE6F-D51E-43E1-A77F-EE223D74C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634" y="4607612"/>
            <a:ext cx="3490346" cy="2250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имвол &quot;Запрещено&quot; 13">
            <a:extLst>
              <a:ext uri="{FF2B5EF4-FFF2-40B4-BE49-F238E27FC236}">
                <a16:creationId xmlns:a16="http://schemas.microsoft.com/office/drawing/2014/main" xmlns="" id="{84D9260E-FCC4-4B00-BDCA-074F24158147}"/>
              </a:ext>
            </a:extLst>
          </p:cNvPr>
          <p:cNvSpPr/>
          <p:nvPr/>
        </p:nvSpPr>
        <p:spPr>
          <a:xfrm>
            <a:off x="4548098" y="4602894"/>
            <a:ext cx="2695081" cy="2289266"/>
          </a:xfrm>
          <a:prstGeom prst="noSmoking">
            <a:avLst>
              <a:gd name="adj" fmla="val 835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Стрелка: изогнутая вниз 8">
            <a:extLst>
              <a:ext uri="{FF2B5EF4-FFF2-40B4-BE49-F238E27FC236}">
                <a16:creationId xmlns:a16="http://schemas.microsoft.com/office/drawing/2014/main" xmlns="" id="{FF0568A9-D567-491B-A577-D29D3ADB36FD}"/>
              </a:ext>
            </a:extLst>
          </p:cNvPr>
          <p:cNvSpPr/>
          <p:nvPr/>
        </p:nvSpPr>
        <p:spPr>
          <a:xfrm>
            <a:off x="6801651" y="50058"/>
            <a:ext cx="2641600" cy="5861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Стрелка: изогнутая вправо 10">
            <a:extLst>
              <a:ext uri="{FF2B5EF4-FFF2-40B4-BE49-F238E27FC236}">
                <a16:creationId xmlns:a16="http://schemas.microsoft.com/office/drawing/2014/main" xmlns="" id="{BFD2615A-1FE4-48A8-B390-543C27F07CC4}"/>
              </a:ext>
            </a:extLst>
          </p:cNvPr>
          <p:cNvSpPr/>
          <p:nvPr/>
        </p:nvSpPr>
        <p:spPr>
          <a:xfrm rot="5400000">
            <a:off x="3130695" y="-900975"/>
            <a:ext cx="580571" cy="245297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xmlns="" id="{83EC0ECC-35A8-40A5-BF5C-A0FE04AC43FC}"/>
              </a:ext>
            </a:extLst>
          </p:cNvPr>
          <p:cNvSpPr/>
          <p:nvPr/>
        </p:nvSpPr>
        <p:spPr>
          <a:xfrm>
            <a:off x="5719215" y="2470527"/>
            <a:ext cx="281761" cy="516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1B7678D-372B-482A-8A68-AD686C217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E1491-256F-4A5D-A8D0-E6563EBF9835}" type="slidenum">
              <a:rPr lang="en-US" sz="2400" b="1" smtClean="0"/>
              <a:pPr/>
              <a:t>9</a:t>
            </a:fld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47085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4" grpId="0" animBg="1"/>
      <p:bldP spid="9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217</Words>
  <Application>Microsoft Office PowerPoint</Application>
  <PresentationFormat>Произвольный</PresentationFormat>
  <Paragraphs>104</Paragraphs>
  <Slides>22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ChemSketch</vt:lpstr>
      <vt:lpstr>Хинолинкарбоновые кислоты как перспективные биологически активные вещества</vt:lpstr>
      <vt:lpstr>Биологически активные вещества</vt:lpstr>
      <vt:lpstr>Антибиотики</vt:lpstr>
      <vt:lpstr>Слайд 4</vt:lpstr>
      <vt:lpstr>Хинолин</vt:lpstr>
      <vt:lpstr>Лекарственные препараты</vt:lpstr>
      <vt:lpstr>Слайд 7</vt:lpstr>
      <vt:lpstr>Слайд 8</vt:lpstr>
      <vt:lpstr>Слайд 9</vt:lpstr>
      <vt:lpstr>Слайд 10</vt:lpstr>
      <vt:lpstr>Слайд 11</vt:lpstr>
      <vt:lpstr>Общая схема реакции</vt:lpstr>
      <vt:lpstr>Слайд 13</vt:lpstr>
      <vt:lpstr>Слайд 14</vt:lpstr>
      <vt:lpstr>Слайд 15</vt:lpstr>
      <vt:lpstr>7-амино-4-(4'-бромфенил)хинолин-2-карбоновая кислота (производное A)</vt:lpstr>
      <vt:lpstr>4-(4'-бромфенил)-7-гидроксихинолин-2-карбоновая кислота (производное B)</vt:lpstr>
      <vt:lpstr>7-амино-4-метилхинолин-2-карбоновая кислота (производное C)</vt:lpstr>
      <vt:lpstr>7-гидрокси-4-метилхинолин-2-карбоновая кислота (производное D)</vt:lpstr>
      <vt:lpstr>Слайд 20</vt:lpstr>
      <vt:lpstr>Вопросы для самопроверки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Synthesis in  a medicine</dc:title>
  <dc:creator>Yaroslav</dc:creator>
  <cp:lastModifiedBy>Николай</cp:lastModifiedBy>
  <cp:revision>83</cp:revision>
  <dcterms:created xsi:type="dcterms:W3CDTF">2017-09-11T17:53:33Z</dcterms:created>
  <dcterms:modified xsi:type="dcterms:W3CDTF">2018-03-20T09:08:47Z</dcterms:modified>
</cp:coreProperties>
</file>